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media/image25.jpg" ContentType="image/png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5" r:id="rId1"/>
  </p:sldMasterIdLst>
  <p:notesMasterIdLst>
    <p:notesMasterId r:id="rId33"/>
  </p:notesMasterIdLst>
  <p:sldIdLst>
    <p:sldId id="259" r:id="rId2"/>
    <p:sldId id="299" r:id="rId3"/>
    <p:sldId id="261" r:id="rId4"/>
    <p:sldId id="269" r:id="rId5"/>
    <p:sldId id="266" r:id="rId6"/>
    <p:sldId id="286" r:id="rId7"/>
    <p:sldId id="268" r:id="rId8"/>
    <p:sldId id="257" r:id="rId9"/>
    <p:sldId id="310" r:id="rId10"/>
    <p:sldId id="305" r:id="rId11"/>
    <p:sldId id="336" r:id="rId12"/>
    <p:sldId id="337" r:id="rId13"/>
    <p:sldId id="338" r:id="rId14"/>
    <p:sldId id="339" r:id="rId15"/>
    <p:sldId id="334" r:id="rId16"/>
    <p:sldId id="350" r:id="rId17"/>
    <p:sldId id="308" r:id="rId18"/>
    <p:sldId id="344" r:id="rId19"/>
    <p:sldId id="345" r:id="rId20"/>
    <p:sldId id="346" r:id="rId21"/>
    <p:sldId id="347" r:id="rId22"/>
    <p:sldId id="348" r:id="rId23"/>
    <p:sldId id="349" r:id="rId24"/>
    <p:sldId id="341" r:id="rId25"/>
    <p:sldId id="343" r:id="rId26"/>
    <p:sldId id="342" r:id="rId27"/>
    <p:sldId id="351" r:id="rId28"/>
    <p:sldId id="340" r:id="rId29"/>
    <p:sldId id="281" r:id="rId30"/>
    <p:sldId id="332" r:id="rId31"/>
    <p:sldId id="282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6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1B14A5-7858-429C-9A3B-462EC1C6D9A6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B9F2E-2C9D-4B3A-8C7C-D0663A1B0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358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9144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189" indent="0" algn="ctr">
              <a:buNone/>
              <a:defRPr sz="1600"/>
            </a:lvl2pPr>
            <a:lvl3pPr marL="914377" indent="0" algn="ctr">
              <a:buNone/>
              <a:defRPr sz="16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B26640A-7286-4479-9AD7-A64175EEBC9C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36B23-8F6D-4947-88AC-038BF7B2E12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575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640A-7286-4479-9AD7-A64175EEBC9C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36B23-8F6D-4947-88AC-038BF7B2E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293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762000"/>
            <a:ext cx="1971675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762000"/>
            <a:ext cx="5686425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640A-7286-4479-9AD7-A64175EEBC9C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36B23-8F6D-4947-88AC-038BF7B2E12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173563"/>
            <a:ext cx="0" cy="6858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6112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ey Cont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156" y="205429"/>
            <a:ext cx="6659543" cy="103517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263157" y="1456268"/>
            <a:ext cx="7791007" cy="4678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26092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640A-7286-4479-9AD7-A64175EEBC9C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36B23-8F6D-4947-88AC-038BF7B2E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25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9144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640A-7286-4479-9AD7-A64175EEBC9C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36B23-8F6D-4947-88AC-038BF7B2E12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444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6" y="2286000"/>
            <a:ext cx="35661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2286000"/>
            <a:ext cx="35661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640A-7286-4479-9AD7-A64175EEBC9C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36B23-8F6D-4947-88AC-038BF7B2E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997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967788"/>
            <a:ext cx="356616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1990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marL="0" lvl="0" indent="0" algn="l" defTabSz="914377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1990" y="2967788"/>
            <a:ext cx="356616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640A-7286-4479-9AD7-A64175EEBC9C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36B23-8F6D-4947-88AC-038BF7B2E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31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640A-7286-4479-9AD7-A64175EEBC9C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36B23-8F6D-4947-88AC-038BF7B2E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658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640A-7286-4479-9AD7-A64175EEBC9C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36B23-8F6D-4947-88AC-038BF7B2E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631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471509"/>
            <a:ext cx="329184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822960"/>
            <a:ext cx="4258818" cy="518464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2257506"/>
            <a:ext cx="329184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640A-7286-4479-9AD7-A64175EEBC9C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36B23-8F6D-4947-88AC-038BF7B2E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141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8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4960138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640A-7286-4479-9AD7-A64175EEBC9C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36B23-8F6D-4947-88AC-038BF7B2E12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469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286000"/>
            <a:ext cx="7290055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FB26640A-7286-4479-9AD7-A64175EEBC9C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3A636B23-8F6D-4947-88AC-038BF7B2E12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065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</p:sldLayoutIdLst>
  <p:txStyles>
    <p:titleStyle>
      <a:lvl1pPr algn="l" defTabSz="914377" rtl="0" eaLnBrk="1" latinLnBrk="0" hangingPunct="1">
        <a:lnSpc>
          <a:spcPct val="80000"/>
        </a:lnSpc>
        <a:spcBef>
          <a:spcPct val="0"/>
        </a:spcBef>
        <a:buNone/>
        <a:defRPr sz="44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377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cd/E66686_01/pt855pbr1/eng/pt/tacm/concept_SecurityPermissionsRequiredForAutomatedConfigurationManagement.html?pli=ul_d157e22_tacm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cd/E66686_01/pt855pbr1/eng/pt/tacm/task_RunningThePSRUNACMScript.html?pli=ul_d157e49_tacm" TargetMode="Externa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hyperlink" Target="https://www.peoplesoftmods.com/psadmin/hidden-acm-plugins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hyperlink" Target="https://psadmin.io/tools/" TargetMode="External"/><Relationship Id="rId7" Type="http://schemas.openxmlformats.org/officeDocument/2006/relationships/hyperlink" Target="https://github.com/dmpsadmin/ACMpresentation" TargetMode="Externa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5.xml"/><Relationship Id="rId6" Type="http://schemas.openxmlformats.org/officeDocument/2006/relationships/hyperlink" Target="PeopleSoft%20Wiki" TargetMode="External"/><Relationship Id="rId5" Type="http://schemas.openxmlformats.org/officeDocument/2006/relationships/hyperlink" Target="https://docs.oracle.com/cd/E66686_01/pt855pbr1/eng/pt/tacm/concept_UnderstandingAutomatedConfigurationManagement.html?pli=ul_d157e22_tacm" TargetMode="External"/><Relationship Id="rId4" Type="http://schemas.openxmlformats.org/officeDocument/2006/relationships/hyperlink" Target="https://www.peoplesoftmods.com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epitemnein-epitomic.blogspot.com/2013/11/3-cogently-relevant-journey-metaphors.html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tmedicopr.blogspot.com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handsstarke.com/default.aspx" TargetMode="External"/><Relationship Id="rId5" Type="http://schemas.openxmlformats.org/officeDocument/2006/relationships/hyperlink" Target="http://www.shandsliveoak.com/" TargetMode="External"/><Relationship Id="rId4" Type="http://schemas.openxmlformats.org/officeDocument/2006/relationships/hyperlink" Target="http://www.shandslakeshore.com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" y="5067058"/>
            <a:ext cx="6042660" cy="1592821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ACM Database Refresh strategy </a:t>
            </a:r>
            <a:r>
              <a:rPr lang="en-US" sz="3600" dirty="0"/>
              <a:t>at University of Florida Health </a:t>
            </a:r>
            <a:r>
              <a:rPr lang="en-US" dirty="0"/>
              <a:t/>
            </a:r>
            <a:br>
              <a:rPr lang="en-US" dirty="0"/>
            </a:br>
            <a:r>
              <a:rPr lang="en-US" sz="1600" dirty="0"/>
              <a:t>Discuss</a:t>
            </a:r>
            <a:r>
              <a:rPr lang="en-US" sz="1600" dirty="0" smtClean="0"/>
              <a:t> </a:t>
            </a:r>
            <a:r>
              <a:rPr lang="en-US" sz="1600" dirty="0"/>
              <a:t>Fluid capabilities and bolt-on customizations </a:t>
            </a:r>
          </a:p>
        </p:txBody>
      </p:sp>
      <p:pic>
        <p:nvPicPr>
          <p:cNvPr id="7" name="Picture Placeholder 3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5548" b="5548"/>
          <a:stretch>
            <a:fillRect/>
          </a:stretch>
        </p:blipFill>
        <p:spPr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sp>
        <p:nvSpPr>
          <p:cNvPr id="5" name="Text Placeholder 3"/>
          <p:cNvSpPr>
            <a:spLocks noGrp="1"/>
          </p:cNvSpPr>
          <p:nvPr/>
        </p:nvSpPr>
        <p:spPr>
          <a:xfrm>
            <a:off x="6404610" y="4960620"/>
            <a:ext cx="24003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None/>
              <a:defRPr sz="16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SESSION </a:t>
            </a:r>
            <a:r>
              <a:rPr lang="en-US" dirty="0" smtClean="0"/>
              <a:t>19067</a:t>
            </a:r>
            <a:endParaRPr lang="en-US" dirty="0"/>
          </a:p>
          <a:p>
            <a:r>
              <a:rPr lang="en-US" dirty="0" smtClean="0"/>
              <a:t>June 19</a:t>
            </a:r>
            <a:r>
              <a:rPr lang="en-US" baseline="30000" dirty="0" smtClean="0"/>
              <a:t>th</a:t>
            </a:r>
            <a:r>
              <a:rPr lang="en-US" dirty="0" smtClean="0"/>
              <a:t>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22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396" y="708349"/>
            <a:ext cx="8134980" cy="1017553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What Have I GOT myself into?</a:t>
            </a:r>
            <a:endParaRPr lang="en-US" sz="15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96" y="1974047"/>
            <a:ext cx="3305935" cy="22018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236" y="2036057"/>
            <a:ext cx="3312502" cy="2162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716" y="4508387"/>
            <a:ext cx="3329771" cy="221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22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get started?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096" y="2391507"/>
            <a:ext cx="7290055" cy="3877407"/>
          </a:xfrm>
        </p:spPr>
        <p:txBody>
          <a:bodyPr>
            <a:normAutofit/>
          </a:bodyPr>
          <a:lstStyle/>
          <a:p>
            <a:pPr lvl="1"/>
            <a:r>
              <a:rPr lang="en-US" u="sng" dirty="0">
                <a:hlinkClick r:id="rId2"/>
              </a:rPr>
              <a:t>Security Permissions needed for ACM</a:t>
            </a:r>
            <a:endParaRPr lang="en-US" u="sng" dirty="0"/>
          </a:p>
          <a:p>
            <a:pPr lvl="2"/>
            <a:r>
              <a:rPr lang="en-US" dirty="0" smtClean="0"/>
              <a:t>ACM Administrator</a:t>
            </a:r>
          </a:p>
          <a:p>
            <a:pPr lvl="2"/>
            <a:r>
              <a:rPr lang="en-US" dirty="0" smtClean="0"/>
              <a:t>Permission Lists PTPT1000 and PTP48000</a:t>
            </a:r>
          </a:p>
          <a:p>
            <a:pPr lvl="1"/>
            <a:r>
              <a:rPr lang="en-US" dirty="0" smtClean="0"/>
              <a:t>Introduction to ACM Utilities and Templates</a:t>
            </a:r>
          </a:p>
          <a:p>
            <a:pPr lvl="1"/>
            <a:r>
              <a:rPr lang="en-US" dirty="0" smtClean="0"/>
              <a:t>Main </a:t>
            </a:r>
            <a:r>
              <a:rPr lang="en-US" dirty="0"/>
              <a:t>Menu – PeopleTools – Automated </a:t>
            </a:r>
            <a:r>
              <a:rPr lang="en-US" dirty="0" err="1"/>
              <a:t>Config</a:t>
            </a:r>
            <a:r>
              <a:rPr lang="en-US" dirty="0"/>
              <a:t> </a:t>
            </a:r>
            <a:r>
              <a:rPr lang="en-US" dirty="0" smtClean="0"/>
              <a:t>Manager</a:t>
            </a:r>
          </a:p>
          <a:p>
            <a:pPr lvl="1"/>
            <a:r>
              <a:rPr lang="en-US" dirty="0" smtClean="0"/>
              <a:t>Download delivered template for offline work. Recommendation is to test online before developing your own template. For the purposes of our presentation we will use the templates found below:</a:t>
            </a:r>
          </a:p>
          <a:p>
            <a:pPr lvl="2"/>
            <a:r>
              <a:rPr lang="en-US" dirty="0" smtClean="0"/>
              <a:t>IB_TEMPLATE will fail for “Download Current </a:t>
            </a:r>
            <a:r>
              <a:rPr lang="en-US" dirty="0" err="1" smtClean="0"/>
              <a:t>Config</a:t>
            </a:r>
            <a:r>
              <a:rPr lang="en-US" dirty="0" smtClean="0"/>
              <a:t>” if App and Web Server are on separate servers. The </a:t>
            </a:r>
            <a:r>
              <a:rPr lang="en-US" dirty="0" err="1" smtClean="0"/>
              <a:t>the</a:t>
            </a:r>
            <a:r>
              <a:rPr lang="en-US" dirty="0" smtClean="0"/>
              <a:t> resulting template text file </a:t>
            </a:r>
            <a:r>
              <a:rPr lang="en-US" dirty="0"/>
              <a:t>will show #IB not configured </a:t>
            </a:r>
            <a:r>
              <a:rPr lang="en-US" dirty="0" smtClean="0"/>
              <a:t>properly= in several sections.</a:t>
            </a:r>
          </a:p>
          <a:p>
            <a:pPr lvl="2"/>
            <a:r>
              <a:rPr lang="en-US" dirty="0" smtClean="0"/>
              <a:t>PRCS_SCHEDULER_TEMPLATE</a:t>
            </a:r>
          </a:p>
          <a:p>
            <a:pPr lvl="2"/>
            <a:r>
              <a:rPr lang="en-US" dirty="0" smtClean="0"/>
              <a:t>SEARCH_TEMPLATE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marL="310899" lvl="2" indent="0">
              <a:buNone/>
            </a:pPr>
            <a:endParaRPr lang="en-US" dirty="0"/>
          </a:p>
          <a:p>
            <a:pPr lvl="2"/>
            <a:endParaRPr lang="en-US" dirty="0" smtClean="0"/>
          </a:p>
          <a:p>
            <a:pPr marL="310899" lvl="2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29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ACM in app Designer</a:t>
            </a:r>
            <a:endParaRPr lang="en-US" dirty="0"/>
          </a:p>
        </p:txBody>
      </p:sp>
      <p:pic>
        <p:nvPicPr>
          <p:cNvPr id="6" name="Picture 5" descr="Application Designer - Untitled - [PTEM_CONFIG (Application Package)]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13" y="3464168"/>
            <a:ext cx="7036837" cy="2910255"/>
          </a:xfrm>
          <a:prstGeom prst="rect">
            <a:avLst/>
          </a:prstGeom>
        </p:spPr>
      </p:pic>
      <p:sp>
        <p:nvSpPr>
          <p:cNvPr id="8" name="Content Placeholder 4"/>
          <p:cNvSpPr>
            <a:spLocks noGrp="1"/>
          </p:cNvSpPr>
          <p:nvPr>
            <p:ph idx="1"/>
          </p:nvPr>
        </p:nvSpPr>
        <p:spPr>
          <a:xfrm>
            <a:off x="768096" y="2356337"/>
            <a:ext cx="7290055" cy="914401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All ACM Plugins can be found in the App Package PTEM_CONFIG. When drilling into the actual code you will notice that some are dark (active) and some are greyed out (Not ready for prime time)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25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ACM ONLINE</a:t>
            </a:r>
            <a:endParaRPr lang="en-US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04" y="2084832"/>
            <a:ext cx="7575804" cy="418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6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ACM ONLINE - continued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idx="1"/>
          </p:nvPr>
        </p:nvSpPr>
        <p:spPr>
          <a:xfrm>
            <a:off x="768096" y="2286000"/>
            <a:ext cx="7290055" cy="518746"/>
          </a:xfrm>
        </p:spPr>
        <p:txBody>
          <a:bodyPr/>
          <a:lstStyle/>
          <a:p>
            <a:pPr lvl="1"/>
            <a:r>
              <a:rPr lang="en-US" dirty="0" smtClean="0"/>
              <a:t>Values marked with * are required fields in the template</a:t>
            </a:r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96" y="2804745"/>
            <a:ext cx="7813196" cy="364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4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516" y="746449"/>
            <a:ext cx="6659543" cy="1035171"/>
          </a:xfrm>
        </p:spPr>
        <p:txBody>
          <a:bodyPr>
            <a:normAutofit/>
          </a:bodyPr>
          <a:lstStyle/>
          <a:p>
            <a:r>
              <a:rPr lang="en-US" dirty="0" smtClean="0"/>
              <a:t>Working with the template files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835" y="1981711"/>
            <a:ext cx="2001204" cy="20012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78469" y="1981711"/>
            <a:ext cx="4610789" cy="4124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 smtClean="0"/>
              <a:t>FUN WITH THE FLAGS!!</a:t>
            </a:r>
          </a:p>
          <a:p>
            <a:pPr lvl="1"/>
            <a:endParaRPr lang="en-US" dirty="0" smtClean="0"/>
          </a:p>
          <a:p>
            <a:pPr lvl="1"/>
            <a:r>
              <a:rPr lang="en-US" sz="1600" dirty="0" smtClean="0"/>
              <a:t>configure=true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Set to true for configuring the system. Set to false for encrypting passwords</a:t>
            </a:r>
            <a:endParaRPr lang="en-US" sz="1600" dirty="0"/>
          </a:p>
          <a:p>
            <a:pPr lvl="1"/>
            <a:endParaRPr lang="en-US" sz="1600" dirty="0" smtClean="0"/>
          </a:p>
          <a:p>
            <a:pPr lvl="1"/>
            <a:r>
              <a:rPr lang="en-US" sz="1600" dirty="0" smtClean="0"/>
              <a:t>verify=true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In 8.55 this should be set to false as the verification will not work correctly</a:t>
            </a:r>
            <a:endParaRPr lang="en-US" sz="1600" dirty="0"/>
          </a:p>
          <a:p>
            <a:pPr lvl="1"/>
            <a:endParaRPr lang="en-US" sz="1600" dirty="0" smtClean="0"/>
          </a:p>
          <a:p>
            <a:pPr lvl="1"/>
            <a:r>
              <a:rPr lang="en-US" sz="1600" dirty="0" err="1" smtClean="0"/>
              <a:t>decrypt_password</a:t>
            </a:r>
            <a:r>
              <a:rPr lang="en-US" sz="1600" dirty="0" smtClean="0"/>
              <a:t>=true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Set for decrypting encrypted passwords.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lvl="1"/>
            <a:r>
              <a:rPr lang="en-US" sz="1600" dirty="0" err="1" smtClean="0"/>
              <a:t>encrypt_password</a:t>
            </a:r>
            <a:r>
              <a:rPr lang="en-US" sz="1600" dirty="0" smtClean="0"/>
              <a:t>=true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Set when encrypting sensitive data.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244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516" y="746449"/>
            <a:ext cx="6659543" cy="1035171"/>
          </a:xfrm>
        </p:spPr>
        <p:txBody>
          <a:bodyPr>
            <a:normAutofit/>
          </a:bodyPr>
          <a:lstStyle/>
          <a:p>
            <a:r>
              <a:rPr lang="en-US" dirty="0" smtClean="0"/>
              <a:t>Working with the template files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57517" y="1981711"/>
            <a:ext cx="7331742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# will comment out any line. If placed at the beginning of a plugin call it will keep the section from executing.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#</a:t>
            </a:r>
            <a:r>
              <a:rPr lang="en-US" sz="1200" dirty="0" err="1" smtClean="0"/>
              <a:t>plugin.IB</a:t>
            </a:r>
            <a:r>
              <a:rPr lang="en-US" sz="1200" dirty="0" smtClean="0"/>
              <a:t> </a:t>
            </a:r>
            <a:r>
              <a:rPr lang="en-US" sz="1200" dirty="0"/>
              <a:t>Gateway Configuration.4=</a:t>
            </a:r>
            <a:r>
              <a:rPr lang="en-US" sz="1200" dirty="0" err="1"/>
              <a:t>PTEM_CONFIG:PTIBConfigureGatewayProperties</a:t>
            </a:r>
            <a:endParaRPr lang="en-US" sz="1200" dirty="0" smtClean="0"/>
          </a:p>
          <a:p>
            <a:pPr lvl="1"/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Template variables are used as substitution variables in the plugin section.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/>
              <a:t>template.domain</a:t>
            </a:r>
            <a:r>
              <a:rPr lang="en-US" dirty="0"/>
              <a:t> declared at top will be @domain@ in the execution statement.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Template variables can also be used to have one template file for all test regions that have common elements.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765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3385" y="684903"/>
            <a:ext cx="6659543" cy="10351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COMMAND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3385" y="1837592"/>
            <a:ext cx="7350779" cy="4273061"/>
          </a:xfrm>
        </p:spPr>
        <p:txBody>
          <a:bodyPr>
            <a:normAutofit fontScale="77500" lnSpcReduction="20000"/>
          </a:bodyPr>
          <a:lstStyle/>
          <a:p>
            <a:endParaRPr lang="en-US" u="sng" dirty="0" smtClean="0">
              <a:hlinkClick r:id="rId3"/>
            </a:endParaRPr>
          </a:p>
          <a:p>
            <a:r>
              <a:rPr lang="en-US" u="sng" dirty="0" smtClean="0">
                <a:hlinkClick r:id="rId3"/>
              </a:rPr>
              <a:t>Running </a:t>
            </a:r>
            <a:r>
              <a:rPr lang="en-US" u="sng" dirty="0">
                <a:hlinkClick r:id="rId3"/>
              </a:rPr>
              <a:t>ACM from command line</a:t>
            </a:r>
            <a:endParaRPr lang="en-US" dirty="0"/>
          </a:p>
          <a:p>
            <a:r>
              <a:rPr lang="en-US" dirty="0" smtClean="0"/>
              <a:t>PSRUNACM.BAT - </a:t>
            </a:r>
            <a:r>
              <a:rPr lang="en-US" dirty="0" err="1" smtClean="0"/>
              <a:t>PreBoot</a:t>
            </a:r>
            <a:endParaRPr lang="en-US" dirty="0" smtClean="0"/>
          </a:p>
          <a:p>
            <a:pPr lvl="1"/>
            <a:r>
              <a:rPr lang="en-US" dirty="0" smtClean="0"/>
              <a:t>Used for configuring IB, Report Node, and Search Server settings before starting any of the schedulers</a:t>
            </a:r>
          </a:p>
          <a:p>
            <a:pPr lvl="1"/>
            <a:r>
              <a:rPr lang="en-US" dirty="0" smtClean="0"/>
              <a:t>No servers need to be running to use.</a:t>
            </a:r>
          </a:p>
          <a:p>
            <a:pPr lvl="1"/>
            <a:r>
              <a:rPr lang="en-US" dirty="0" smtClean="0"/>
              <a:t>Locate in %PS_HOME%\Utilities folder.</a:t>
            </a:r>
          </a:p>
          <a:p>
            <a:pPr lvl="1"/>
            <a:r>
              <a:rPr lang="en-US" dirty="0"/>
              <a:t>$SERVER ORACLE $DATABASE $USER $PASS $TEMPLATE $OPTION </a:t>
            </a:r>
            <a:endParaRPr lang="en-US" dirty="0" smtClean="0"/>
          </a:p>
          <a:p>
            <a:pPr lvl="2"/>
            <a:r>
              <a:rPr lang="en-US" dirty="0" smtClean="0"/>
              <a:t>EXEC - run the template</a:t>
            </a:r>
          </a:p>
          <a:p>
            <a:pPr lvl="2"/>
            <a:r>
              <a:rPr lang="en-US" dirty="0" smtClean="0"/>
              <a:t>IMP – import template</a:t>
            </a:r>
          </a:p>
          <a:p>
            <a:pPr lvl="2"/>
            <a:r>
              <a:rPr lang="en-US" dirty="0" smtClean="0"/>
              <a:t>EXP – export template</a:t>
            </a:r>
          </a:p>
          <a:p>
            <a:pPr marL="128019" lvl="1" indent="0">
              <a:buNone/>
            </a:pPr>
            <a:endParaRPr lang="en-US" dirty="0" smtClean="0"/>
          </a:p>
          <a:p>
            <a:pPr marL="128019" lvl="1" indent="0">
              <a:buNone/>
            </a:pPr>
            <a:r>
              <a:rPr lang="en-US" sz="2100" dirty="0" smtClean="0"/>
              <a:t>PSAE.exe – </a:t>
            </a:r>
            <a:r>
              <a:rPr lang="en-US" sz="2100" dirty="0" err="1" smtClean="0"/>
              <a:t>PostBoot</a:t>
            </a:r>
            <a:endParaRPr lang="en-US" dirty="0" smtClean="0"/>
          </a:p>
          <a:p>
            <a:pPr lvl="1"/>
            <a:r>
              <a:rPr lang="en-US" dirty="0" smtClean="0"/>
              <a:t>PTEM_CONFIG is the app engine behind the </a:t>
            </a:r>
            <a:r>
              <a:rPr lang="en-US" dirty="0" err="1" smtClean="0"/>
              <a:t>plugings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Can also be used for configuration settings. </a:t>
            </a:r>
          </a:p>
          <a:p>
            <a:pPr lvl="1"/>
            <a:r>
              <a:rPr lang="en-US" dirty="0" smtClean="0"/>
              <a:t>Different from PSRUNACM.bat as it is used to </a:t>
            </a:r>
            <a:r>
              <a:rPr lang="en-US" dirty="0" err="1" smtClean="0"/>
              <a:t>Undeploy</a:t>
            </a:r>
            <a:r>
              <a:rPr lang="en-US" dirty="0" smtClean="0"/>
              <a:t>, Deploy, and Index Search Indexes. Will kick off jobs on Process Scheduler</a:t>
            </a:r>
            <a:endParaRPr lang="en-US" dirty="0"/>
          </a:p>
          <a:p>
            <a:pPr lvl="1"/>
            <a:r>
              <a:rPr lang="en-US" dirty="0" smtClean="0"/>
              <a:t>Web, App servers need to be running.</a:t>
            </a:r>
          </a:p>
          <a:p>
            <a:pPr lvl="1"/>
            <a:r>
              <a:rPr lang="en-US" dirty="0" smtClean="0"/>
              <a:t>Used to encrypt sensitive passwords when developing custom templates.</a:t>
            </a:r>
          </a:p>
          <a:p>
            <a:pPr marL="128019" lvl="1" indent="0">
              <a:buNone/>
            </a:pPr>
            <a:r>
              <a:rPr lang="en-US" dirty="0" smtClean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22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the hidden </a:t>
            </a:r>
            <a:r>
              <a:rPr lang="en-US" dirty="0" err="1" smtClean="0"/>
              <a:t>acm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idx="1"/>
          </p:nvPr>
        </p:nvSpPr>
        <p:spPr>
          <a:xfrm>
            <a:off x="768096" y="2356337"/>
            <a:ext cx="7290055" cy="914401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dirty="0" smtClean="0"/>
              <a:t>So…now you want to see the hidden (in progress) ACM code and possibly create your own custom leverage code!</a:t>
            </a:r>
          </a:p>
          <a:p>
            <a:pPr lvl="1"/>
            <a:r>
              <a:rPr lang="en-US" dirty="0" smtClean="0">
                <a:hlinkClick r:id="rId2"/>
              </a:rPr>
              <a:t>Find Hidden ACM code!</a:t>
            </a:r>
            <a:r>
              <a:rPr lang="en-US" dirty="0" smtClean="0"/>
              <a:t> – YMMV. This works in 8.55 but only in certain levels of 8.56. See the link for more info. All of these are at my GITHUB site for the presentation - .</a:t>
            </a:r>
            <a:endParaRPr lang="en-US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724" y="3361571"/>
            <a:ext cx="6258798" cy="270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56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516" y="746449"/>
            <a:ext cx="6659543" cy="1035171"/>
          </a:xfrm>
        </p:spPr>
        <p:txBody>
          <a:bodyPr>
            <a:normAutofit/>
          </a:bodyPr>
          <a:lstStyle/>
          <a:p>
            <a:r>
              <a:rPr lang="en-US" dirty="0" smtClean="0"/>
              <a:t>Working with the hidden code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57517" y="1981711"/>
            <a:ext cx="728416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 smtClean="0"/>
              <a:t>Digging in a little bit…</a:t>
            </a:r>
          </a:p>
          <a:p>
            <a:pPr lvl="1"/>
            <a:endParaRPr lang="en-US" dirty="0" smtClean="0"/>
          </a:p>
          <a:p>
            <a:pPr lvl="1"/>
            <a:r>
              <a:rPr lang="en-US" sz="1600" dirty="0"/>
              <a:t>method </a:t>
            </a:r>
            <a:r>
              <a:rPr lang="en-US" sz="1600" dirty="0" err="1"/>
              <a:t>isInternalPlugin</a:t>
            </a:r>
            <a:endParaRPr lang="en-US" sz="1600" dirty="0"/>
          </a:p>
          <a:p>
            <a:pPr lvl="1"/>
            <a:r>
              <a:rPr lang="en-US" sz="1600" dirty="0"/>
              <a:t>   /+ Returns Boolean +/</a:t>
            </a:r>
          </a:p>
          <a:p>
            <a:pPr lvl="1"/>
            <a:r>
              <a:rPr lang="en-US" sz="1600" dirty="0"/>
              <a:t>   /+ Extends/implements </a:t>
            </a:r>
            <a:r>
              <a:rPr lang="en-US" sz="1600" dirty="0" err="1"/>
              <a:t>PTEM_CONFIG:EMConfigurationPlugin.isInternalPlugin</a:t>
            </a:r>
            <a:r>
              <a:rPr lang="en-US" sz="1600" dirty="0"/>
              <a:t> +/</a:t>
            </a:r>
          </a:p>
          <a:p>
            <a:pPr lvl="1"/>
            <a:r>
              <a:rPr lang="en-US" sz="1600" dirty="0"/>
              <a:t>   Return True;</a:t>
            </a:r>
          </a:p>
          <a:p>
            <a:pPr lvl="1"/>
            <a:r>
              <a:rPr lang="en-US" sz="1600" dirty="0"/>
              <a:t>end-method</a:t>
            </a:r>
            <a:r>
              <a:rPr lang="en-US" sz="1600" dirty="0" smtClean="0"/>
              <a:t>;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 smtClean="0"/>
              <a:t>Change “Return True;” to be “Return False;”. This will allow the plugin to be used in the Online ACM tools to help develop and troubleshoot. Again I recommend this method to troubleshoot and see where any issues may be. Once that is done we can add this to a plugin group and develop a template online!  Yay!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659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95111"/>
            <a:ext cx="9144000" cy="17845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presenters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Deepak Vij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David Miller</a:t>
            </a:r>
            <a:endParaRPr lang="en-US" dirty="0"/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777062" y="2882017"/>
            <a:ext cx="3566160" cy="1446168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1600" dirty="0">
                <a:latin typeface="Arial" charset="0"/>
              </a:rPr>
              <a:t>Associate Director – ERP Systems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Arial" charset="0"/>
              </a:rPr>
              <a:t>UF Health</a:t>
            </a: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Arial" charset="0"/>
              </a:rPr>
              <a:t>vijdee@Shands.ufl.edu</a:t>
            </a:r>
          </a:p>
        </p:txBody>
      </p:sp>
      <p:sp>
        <p:nvSpPr>
          <p:cNvPr id="12" name="Content Placeholder 5"/>
          <p:cNvSpPr txBox="1">
            <a:spLocks/>
          </p:cNvSpPr>
          <p:nvPr/>
        </p:nvSpPr>
        <p:spPr>
          <a:xfrm>
            <a:off x="4483024" y="2882017"/>
            <a:ext cx="3566160" cy="1446168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latin typeface="Arial" charset="0"/>
              </a:rPr>
              <a:t>System Administrator</a:t>
            </a:r>
            <a:endParaRPr lang="en-US" sz="1600" dirty="0">
              <a:latin typeface="Arial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Arial" charset="0"/>
              </a:rPr>
              <a:t>UF Health</a:t>
            </a: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Arial" charset="0"/>
              </a:rPr>
              <a:t>m</a:t>
            </a:r>
            <a:r>
              <a:rPr lang="en-US" sz="1600" dirty="0" smtClean="0">
                <a:latin typeface="Arial" charset="0"/>
              </a:rPr>
              <a:t>iller.david@shands.ufl.edu</a:t>
            </a:r>
            <a:endParaRPr lang="en-US" sz="16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64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516" y="746449"/>
            <a:ext cx="6659543" cy="1035171"/>
          </a:xfrm>
        </p:spPr>
        <p:txBody>
          <a:bodyPr>
            <a:normAutofit/>
          </a:bodyPr>
          <a:lstStyle/>
          <a:p>
            <a:r>
              <a:rPr lang="en-US" dirty="0" smtClean="0"/>
              <a:t>Working with the hidden code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57517" y="1981711"/>
            <a:ext cx="728416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 smtClean="0"/>
              <a:t>Digging in a little bit…</a:t>
            </a:r>
          </a:p>
          <a:p>
            <a:pPr lvl="1"/>
            <a:endParaRPr lang="en-US" dirty="0" smtClean="0"/>
          </a:p>
          <a:p>
            <a:pPr lvl="1"/>
            <a:r>
              <a:rPr lang="en-US" sz="1600" dirty="0"/>
              <a:t>method </a:t>
            </a:r>
            <a:r>
              <a:rPr lang="en-US" sz="1600" dirty="0" err="1"/>
              <a:t>isInternalPlugin</a:t>
            </a:r>
            <a:endParaRPr lang="en-US" sz="1600" dirty="0"/>
          </a:p>
          <a:p>
            <a:pPr lvl="1"/>
            <a:r>
              <a:rPr lang="en-US" sz="1600" dirty="0"/>
              <a:t>   /+ Returns Boolean +/</a:t>
            </a:r>
          </a:p>
          <a:p>
            <a:pPr lvl="1"/>
            <a:r>
              <a:rPr lang="en-US" sz="1600" dirty="0"/>
              <a:t>   /+ Extends/implements </a:t>
            </a:r>
            <a:r>
              <a:rPr lang="en-US" sz="1600" dirty="0" err="1"/>
              <a:t>PTEM_CONFIG:EMConfigurationPlugin.isInternalPlugin</a:t>
            </a:r>
            <a:r>
              <a:rPr lang="en-US" sz="1600" dirty="0"/>
              <a:t> +/</a:t>
            </a:r>
          </a:p>
          <a:p>
            <a:pPr lvl="1"/>
            <a:r>
              <a:rPr lang="en-US" sz="1600" dirty="0"/>
              <a:t>   Return True;</a:t>
            </a:r>
          </a:p>
          <a:p>
            <a:pPr lvl="1"/>
            <a:r>
              <a:rPr lang="en-US" sz="1600" dirty="0"/>
              <a:t>end-method</a:t>
            </a:r>
            <a:r>
              <a:rPr lang="en-US" sz="1600" dirty="0" smtClean="0"/>
              <a:t>;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 smtClean="0"/>
              <a:t>Change “Return True;” to be “Return False;”. This will allow the plugin to be used in the Online ACM tools to help develop and troubleshoot. Again I recommend this method to troubleshoot and see where any issues may be. Once that is done we can add this to a plugin group and develop a template online!  Yay!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03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516" y="746449"/>
            <a:ext cx="6659543" cy="1035171"/>
          </a:xfrm>
        </p:spPr>
        <p:txBody>
          <a:bodyPr>
            <a:normAutofit/>
          </a:bodyPr>
          <a:lstStyle/>
          <a:p>
            <a:r>
              <a:rPr lang="en-US" dirty="0" smtClean="0"/>
              <a:t>Working with the hidden code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57517" y="1981711"/>
            <a:ext cx="72841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 smtClean="0"/>
              <a:t>Now our visible plugin shows up in the manage plugins page!</a:t>
            </a:r>
          </a:p>
          <a:p>
            <a:pPr lvl="1"/>
            <a:endParaRPr lang="en-US" dirty="0" smtClean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51" y="2579078"/>
            <a:ext cx="7209692" cy="349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8238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516" y="746449"/>
            <a:ext cx="6659543" cy="1035171"/>
          </a:xfrm>
        </p:spPr>
        <p:txBody>
          <a:bodyPr>
            <a:normAutofit/>
          </a:bodyPr>
          <a:lstStyle/>
          <a:p>
            <a:r>
              <a:rPr lang="en-US" dirty="0" smtClean="0"/>
              <a:t>Working with the hidden code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57517" y="1981711"/>
            <a:ext cx="72841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 smtClean="0"/>
              <a:t>The next step is to create a template and add the security for the new template to Permission List PTPT4800.</a:t>
            </a:r>
          </a:p>
          <a:p>
            <a:pPr lvl="1"/>
            <a:endParaRPr lang="en-US" dirty="0" smtClean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15" y="2905041"/>
            <a:ext cx="7284161" cy="319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98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516" y="746449"/>
            <a:ext cx="6659543" cy="1035171"/>
          </a:xfrm>
        </p:spPr>
        <p:txBody>
          <a:bodyPr>
            <a:normAutofit/>
          </a:bodyPr>
          <a:lstStyle/>
          <a:p>
            <a:r>
              <a:rPr lang="en-US" dirty="0" smtClean="0"/>
              <a:t>Working with the hidden code</a:t>
            </a:r>
            <a:endParaRPr lang="en-US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16" y="2170782"/>
            <a:ext cx="7205030" cy="418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60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716" y="487369"/>
            <a:ext cx="6659543" cy="1035171"/>
          </a:xfrm>
        </p:spPr>
        <p:txBody>
          <a:bodyPr>
            <a:normAutofit/>
          </a:bodyPr>
          <a:lstStyle/>
          <a:p>
            <a:r>
              <a:rPr lang="en-US" sz="4000" dirty="0" smtClean="0"/>
              <a:t>Verification and details</a:t>
            </a:r>
            <a:endParaRPr lang="en-US" sz="4000" dirty="0"/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16" y="2013438"/>
            <a:ext cx="7817561" cy="415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084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716" y="487369"/>
            <a:ext cx="6659543" cy="1035171"/>
          </a:xfrm>
        </p:spPr>
        <p:txBody>
          <a:bodyPr>
            <a:normAutofit/>
          </a:bodyPr>
          <a:lstStyle/>
          <a:p>
            <a:r>
              <a:rPr lang="en-US" sz="4000" dirty="0" smtClean="0"/>
              <a:t>Verification and details</a:t>
            </a:r>
            <a:endParaRPr lang="en-US" sz="4000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16" y="1855177"/>
            <a:ext cx="7984615" cy="439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719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716" y="487369"/>
            <a:ext cx="6659543" cy="1035171"/>
          </a:xfrm>
        </p:spPr>
        <p:txBody>
          <a:bodyPr>
            <a:normAutofit/>
          </a:bodyPr>
          <a:lstStyle/>
          <a:p>
            <a:r>
              <a:rPr lang="en-US" sz="4000" dirty="0" smtClean="0"/>
              <a:t>IT WORKS!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37" y="1875369"/>
            <a:ext cx="7791007" cy="507346"/>
          </a:xfrm>
        </p:spPr>
        <p:txBody>
          <a:bodyPr>
            <a:normAutofit/>
          </a:bodyPr>
          <a:lstStyle/>
          <a:p>
            <a:r>
              <a:rPr lang="en-US" altLang="en-US" sz="1800" dirty="0" smtClean="0"/>
              <a:t>Verify all setups online. Report Node, Integration Broker, Search Instance.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384" y="2542560"/>
            <a:ext cx="5478152" cy="40122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16" y="2326990"/>
            <a:ext cx="2225653" cy="21348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16" y="4548692"/>
            <a:ext cx="2234921" cy="2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343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516" y="746449"/>
            <a:ext cx="6659543" cy="1035171"/>
          </a:xfrm>
        </p:spPr>
        <p:txBody>
          <a:bodyPr>
            <a:normAutofit/>
          </a:bodyPr>
          <a:lstStyle/>
          <a:p>
            <a:r>
              <a:rPr lang="en-US" dirty="0" smtClean="0"/>
              <a:t>FUTURE GOALS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57517" y="1981711"/>
            <a:ext cx="733174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Configure URLS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Configure IB node properties for non-local nodes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Expand ElasticSearch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Configure the Web Profile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Leverage ACM to scale down post refresh tasks.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347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716" y="487369"/>
            <a:ext cx="6659543" cy="1035171"/>
          </a:xfrm>
        </p:spPr>
        <p:txBody>
          <a:bodyPr>
            <a:normAutofit/>
          </a:bodyPr>
          <a:lstStyle/>
          <a:p>
            <a:r>
              <a:rPr lang="en-US" sz="4000" dirty="0" smtClean="0"/>
              <a:t>Resources!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37" y="1875369"/>
            <a:ext cx="7791007" cy="1500878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sz="1800" dirty="0" smtClean="0"/>
              <a:t>When we share ideas we all get better!</a:t>
            </a:r>
          </a:p>
          <a:p>
            <a:pPr lvl="1"/>
            <a:r>
              <a:rPr lang="en-US" dirty="0" smtClean="0">
                <a:hlinkClick r:id="rId3"/>
              </a:rPr>
              <a:t>psadmin.io</a:t>
            </a:r>
            <a:r>
              <a:rPr lang="en-US" dirty="0" smtClean="0"/>
              <a:t> – slack message board is highly recommended.</a:t>
            </a:r>
          </a:p>
          <a:p>
            <a:pPr lvl="1"/>
            <a:r>
              <a:rPr lang="en-US" dirty="0" smtClean="0">
                <a:hlinkClick r:id="rId4"/>
              </a:rPr>
              <a:t>PeopleSoft Mods</a:t>
            </a:r>
            <a:r>
              <a:rPr lang="en-US" dirty="0" smtClean="0"/>
              <a:t> – where I found the “Hidden ACM” trick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 smtClean="0">
              <a:sym typeface="Wingdings" panose="05000000000000000000" pitchFamily="2" charset="2"/>
              <a:hlinkClick r:id="rId5"/>
            </a:endParaRPr>
          </a:p>
          <a:p>
            <a:pPr lvl="1"/>
            <a:r>
              <a:rPr lang="en-US" dirty="0" smtClean="0">
                <a:sym typeface="Wingdings" panose="05000000000000000000" pitchFamily="2" charset="2"/>
                <a:hlinkClick r:id="rId5"/>
              </a:rPr>
              <a:t>Oracle ACM </a:t>
            </a:r>
            <a:r>
              <a:rPr lang="en-US" dirty="0" err="1" smtClean="0">
                <a:sym typeface="Wingdings" panose="05000000000000000000" pitchFamily="2" charset="2"/>
                <a:hlinkClick r:id="rId5"/>
              </a:rPr>
              <a:t>PeopleBooks</a:t>
            </a:r>
            <a:endParaRPr lang="en-US" dirty="0" smtClean="0">
              <a:sym typeface="Wingdings" panose="05000000000000000000" pitchFamily="2" charset="2"/>
            </a:endParaRPr>
          </a:p>
          <a:p>
            <a:pPr lvl="1"/>
            <a:r>
              <a:rPr lang="en-US" dirty="0" smtClean="0">
                <a:sym typeface="Wingdings" panose="05000000000000000000" pitchFamily="2" charset="2"/>
                <a:hlinkClick r:id="rId6" action="ppaction://hlinkfile"/>
              </a:rPr>
              <a:t>PeopleSoft Wiki</a:t>
            </a:r>
            <a:endParaRPr lang="en-US" dirty="0" smtClean="0">
              <a:sym typeface="Wingdings" panose="05000000000000000000" pitchFamily="2" charset="2"/>
            </a:endParaRPr>
          </a:p>
          <a:p>
            <a:pPr lvl="1"/>
            <a:r>
              <a:rPr lang="en-US" dirty="0" smtClean="0">
                <a:sym typeface="Wingdings" panose="05000000000000000000" pitchFamily="2" charset="2"/>
                <a:hlinkClick r:id="rId7"/>
              </a:rPr>
              <a:t>Github site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431" y="3738482"/>
            <a:ext cx="2337699" cy="254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28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Concluding thoughts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48642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603146"/>
            <a:ext cx="7290054" cy="1073254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1040" y="1706880"/>
            <a:ext cx="8275320" cy="528066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100" dirty="0" smtClean="0"/>
              <a:t>Overview</a:t>
            </a:r>
            <a:endParaRPr lang="en-US" dirty="0" smtClean="0"/>
          </a:p>
          <a:p>
            <a:pPr lvl="1"/>
            <a:r>
              <a:rPr lang="en-US" dirty="0" smtClean="0"/>
              <a:t>UF </a:t>
            </a:r>
            <a:r>
              <a:rPr lang="en-US" dirty="0"/>
              <a:t>Health Overview</a:t>
            </a:r>
          </a:p>
          <a:p>
            <a:pPr lvl="1"/>
            <a:r>
              <a:rPr lang="en-US" dirty="0"/>
              <a:t>ERP Overview</a:t>
            </a:r>
          </a:p>
          <a:p>
            <a:pPr marL="0" indent="0">
              <a:buNone/>
            </a:pPr>
            <a:r>
              <a:rPr lang="en-US" dirty="0" smtClean="0"/>
              <a:t>Why ACM?</a:t>
            </a:r>
            <a:endParaRPr lang="en-US" dirty="0"/>
          </a:p>
          <a:p>
            <a:r>
              <a:rPr lang="en-US" dirty="0" smtClean="0"/>
              <a:t>ACM overview</a:t>
            </a:r>
            <a:endParaRPr lang="en-US" dirty="0"/>
          </a:p>
          <a:p>
            <a:pPr lvl="1"/>
            <a:r>
              <a:rPr lang="en-US" dirty="0" smtClean="0"/>
              <a:t>App Designer</a:t>
            </a:r>
            <a:endParaRPr lang="en-US" dirty="0"/>
          </a:p>
          <a:p>
            <a:pPr lvl="1"/>
            <a:r>
              <a:rPr lang="en-US" dirty="0" smtClean="0"/>
              <a:t>Online ACM </a:t>
            </a:r>
          </a:p>
          <a:p>
            <a:pPr lvl="1"/>
            <a:r>
              <a:rPr lang="en-US" dirty="0" smtClean="0"/>
              <a:t>Downloading and editing template files</a:t>
            </a:r>
          </a:p>
          <a:p>
            <a:pPr marL="0" indent="0">
              <a:buNone/>
            </a:pPr>
            <a:r>
              <a:rPr lang="en-US" dirty="0" smtClean="0"/>
              <a:t>  Running through command line</a:t>
            </a:r>
            <a:endParaRPr lang="en-US" dirty="0"/>
          </a:p>
          <a:p>
            <a:pPr lvl="1"/>
            <a:r>
              <a:rPr lang="en-US" dirty="0" smtClean="0"/>
              <a:t>Pre-boot vs Post-boot</a:t>
            </a:r>
            <a:endParaRPr lang="en-US" dirty="0"/>
          </a:p>
          <a:p>
            <a:pPr lvl="1"/>
            <a:r>
              <a:rPr lang="en-US" dirty="0" smtClean="0"/>
              <a:t>Encrypting sensitive data</a:t>
            </a:r>
            <a:endParaRPr lang="en-US" dirty="0"/>
          </a:p>
          <a:p>
            <a:pPr lvl="1"/>
            <a:r>
              <a:rPr lang="en-US" dirty="0" smtClean="0"/>
              <a:t>Executing and verifying a template file</a:t>
            </a:r>
            <a:endParaRPr lang="en-US" dirty="0"/>
          </a:p>
          <a:p>
            <a:r>
              <a:rPr lang="en-US" sz="2100" dirty="0" smtClean="0"/>
              <a:t>The “Hidden” ACM code</a:t>
            </a:r>
            <a:endParaRPr lang="en-US" sz="2100" dirty="0"/>
          </a:p>
          <a:p>
            <a:pPr lvl="1"/>
            <a:r>
              <a:rPr lang="en-US" dirty="0" smtClean="0"/>
              <a:t>Adding code to the App Package.</a:t>
            </a:r>
            <a:endParaRPr lang="en-US" dirty="0"/>
          </a:p>
          <a:p>
            <a:pPr lvl="1"/>
            <a:r>
              <a:rPr lang="en-US" dirty="0" smtClean="0"/>
              <a:t>Creating a template online</a:t>
            </a:r>
            <a:endParaRPr lang="en-US" dirty="0"/>
          </a:p>
          <a:p>
            <a:pPr lvl="1"/>
            <a:r>
              <a:rPr lang="en-US" dirty="0" smtClean="0"/>
              <a:t>Troubleshooting using PIA tools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Q&amp;A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3F5112-6391-4270-80AB-425215052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5086847" y="2601646"/>
            <a:ext cx="3198412" cy="319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2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95111"/>
            <a:ext cx="9144000" cy="17845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presenters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Deepak Vij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David Miller</a:t>
            </a:r>
            <a:endParaRPr lang="en-US" dirty="0"/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777062" y="2882017"/>
            <a:ext cx="3566160" cy="1446168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1600" dirty="0">
                <a:latin typeface="Arial" charset="0"/>
              </a:rPr>
              <a:t>Associate Director – ERP Systems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Arial" charset="0"/>
              </a:rPr>
              <a:t>UF Health</a:t>
            </a: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Arial" charset="0"/>
              </a:rPr>
              <a:t>vijdee@Shands.ufl.edu</a:t>
            </a:r>
          </a:p>
        </p:txBody>
      </p:sp>
      <p:sp>
        <p:nvSpPr>
          <p:cNvPr id="12" name="Content Placeholder 5"/>
          <p:cNvSpPr txBox="1">
            <a:spLocks/>
          </p:cNvSpPr>
          <p:nvPr/>
        </p:nvSpPr>
        <p:spPr>
          <a:xfrm>
            <a:off x="4483024" y="2882017"/>
            <a:ext cx="3566160" cy="1446168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latin typeface="Arial" charset="0"/>
              </a:rPr>
              <a:t>System Administrator</a:t>
            </a:r>
            <a:endParaRPr lang="en-US" sz="1600" dirty="0">
              <a:latin typeface="Arial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Arial" charset="0"/>
              </a:rPr>
              <a:t>UF Health</a:t>
            </a: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Arial" charset="0"/>
              </a:rPr>
              <a:t>m</a:t>
            </a:r>
            <a:r>
              <a:rPr lang="en-US" sz="1600" dirty="0" smtClean="0">
                <a:latin typeface="Arial" charset="0"/>
              </a:rPr>
              <a:t>iller.david@Shands.ufl.edu</a:t>
            </a:r>
            <a:endParaRPr lang="en-US" sz="16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08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646" y="4641413"/>
            <a:ext cx="2800068" cy="1842150"/>
          </a:xfrm>
          <a:prstGeom prst="rect">
            <a:avLst/>
          </a:prstGeom>
        </p:spPr>
      </p:pic>
      <p:pic>
        <p:nvPicPr>
          <p:cNvPr id="1026" name="Picture 2" descr="Image result for thank you"/>
          <p:cNvPicPr>
            <a:picLocks noGrp="1" noChangeAspect="1" noChangeArrowheads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2" b="5572"/>
          <a:stretch>
            <a:fillRect/>
          </a:stretch>
        </p:blipFill>
        <p:spPr bwMode="auto">
          <a:xfrm>
            <a:off x="1588" y="0"/>
            <a:ext cx="9142412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90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UF Health Overview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49" y="4960138"/>
            <a:ext cx="2748803" cy="1463040"/>
          </a:xfrm>
        </p:spPr>
        <p:txBody>
          <a:bodyPr>
            <a:normAutofit lnSpcReduction="10000"/>
          </a:bodyPr>
          <a:lstStyle/>
          <a:p>
            <a:r>
              <a:rPr lang="en-US" sz="1200" dirty="0"/>
              <a:t>$3.42 Billion operation under the governance of the University of Florida </a:t>
            </a:r>
          </a:p>
          <a:p>
            <a:endParaRPr lang="en-US" sz="1200" dirty="0"/>
          </a:p>
          <a:p>
            <a:r>
              <a:rPr lang="en-US" sz="1200" dirty="0"/>
              <a:t>2 Campuses</a:t>
            </a:r>
          </a:p>
          <a:p>
            <a:r>
              <a:rPr lang="en-US" sz="1200" dirty="0"/>
              <a:t>6 Health Colleges</a:t>
            </a:r>
          </a:p>
          <a:p>
            <a:r>
              <a:rPr lang="en-US" sz="1200" dirty="0"/>
              <a:t>2 Teaching Hospitals</a:t>
            </a:r>
          </a:p>
          <a:p>
            <a:r>
              <a:rPr lang="en-US" sz="1200" dirty="0"/>
              <a:t>9 Research Centers &amp; Institutes 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43" b="10443"/>
          <a:stretch>
            <a:fillRect/>
          </a:stretch>
        </p:blipFill>
        <p:spPr>
          <a:xfrm>
            <a:off x="0" y="17929"/>
            <a:ext cx="9141714" cy="4572000"/>
          </a:xfrm>
        </p:spPr>
      </p:pic>
    </p:spTree>
    <p:extLst>
      <p:ext uri="{BB962C8B-B14F-4D97-AF65-F5344CB8AC3E}">
        <p14:creationId xmlns:p14="http://schemas.microsoft.com/office/powerpoint/2010/main" val="310897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6A3FAC-877F-45BE-AE0E-2E409630C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6332789" y="2600574"/>
            <a:ext cx="2811211" cy="18624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09" y="257465"/>
            <a:ext cx="7290054" cy="1499616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UF </a:t>
            </a:r>
            <a:r>
              <a:rPr lang="en-US" dirty="0"/>
              <a:t>Health Facts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140" y="1757081"/>
            <a:ext cx="7319011" cy="475801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en-US" sz="2100" dirty="0"/>
              <a:t>UF Health is a ‘not-for-profit’, integrated health system offering patients a continuum of coordinated, high quality care</a:t>
            </a:r>
          </a:p>
          <a:p>
            <a:pPr>
              <a:lnSpc>
                <a:spcPct val="120000"/>
              </a:lnSpc>
              <a:defRPr/>
            </a:pPr>
            <a:r>
              <a:rPr lang="en-US" sz="2100" dirty="0"/>
              <a:t>Established 1958 - </a:t>
            </a:r>
            <a:r>
              <a:rPr lang="en-US" altLang="en-US" sz="2100" dirty="0"/>
              <a:t>Academic Health Science Teaching Hospital with University of Florida</a:t>
            </a:r>
          </a:p>
          <a:p>
            <a:pPr>
              <a:lnSpc>
                <a:spcPct val="80000"/>
              </a:lnSpc>
              <a:defRPr/>
            </a:pPr>
            <a:r>
              <a:rPr lang="en-US" altLang="en-US" sz="2100" dirty="0"/>
              <a:t>Based in </a:t>
            </a:r>
            <a:r>
              <a:rPr lang="en-US" altLang="en-US" sz="2100" dirty="0" smtClean="0"/>
              <a:t>Northeast </a:t>
            </a:r>
            <a:r>
              <a:rPr lang="en-US" altLang="en-US" sz="2100" dirty="0"/>
              <a:t>Florida </a:t>
            </a:r>
            <a:r>
              <a:rPr lang="en-US" altLang="en-US" sz="2100" dirty="0" smtClean="0"/>
              <a:t>in Gainesville and Jacksonville Locations</a:t>
            </a:r>
          </a:p>
          <a:p>
            <a:pPr>
              <a:lnSpc>
                <a:spcPct val="80000"/>
              </a:lnSpc>
              <a:defRPr/>
            </a:pPr>
            <a:endParaRPr lang="en-US" sz="1200" b="1" dirty="0">
              <a:hlinkClick r:id="" action="ppaction://hlinkfile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1200" b="1" dirty="0">
                <a:hlinkClick r:id="" action="ppaction://hlinkfile"/>
              </a:rPr>
              <a:t>UF Health </a:t>
            </a:r>
            <a:r>
              <a:rPr lang="en-US" sz="1200" b="1" dirty="0" err="1">
                <a:hlinkClick r:id="" action="ppaction://hlinkfile"/>
              </a:rPr>
              <a:t>Shands</a:t>
            </a:r>
            <a:r>
              <a:rPr lang="en-US" sz="1200" b="1" dirty="0">
                <a:hlinkClick r:id="" action="ppaction://hlinkfile"/>
              </a:rPr>
              <a:t> Hospital (Gainesville)</a:t>
            </a:r>
            <a:endParaRPr lang="en-US" sz="1200" b="1" dirty="0"/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1200" b="1" dirty="0">
                <a:hlinkClick r:id="" action="ppaction://hlinkfile"/>
              </a:rPr>
              <a:t>UF Health Jacksonville (Jacksonville)</a:t>
            </a:r>
            <a:endParaRPr lang="en-US" sz="1200" b="1" dirty="0"/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1200" b="1" dirty="0">
                <a:hlinkClick r:id="" action="ppaction://hlinkfile"/>
              </a:rPr>
              <a:t>UF Health </a:t>
            </a:r>
            <a:r>
              <a:rPr lang="en-US" sz="1200" b="1" dirty="0" err="1">
                <a:hlinkClick r:id="" action="ppaction://hlinkfile"/>
              </a:rPr>
              <a:t>Shands</a:t>
            </a:r>
            <a:r>
              <a:rPr lang="en-US" sz="1200" b="1" dirty="0">
                <a:hlinkClick r:id="" action="ppaction://hlinkfile"/>
              </a:rPr>
              <a:t> Rehab Hospital (Gainesville)</a:t>
            </a:r>
            <a:endParaRPr lang="en-US" sz="1200" b="1" dirty="0"/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1200" b="1" dirty="0">
                <a:hlinkClick r:id="" action="ppaction://hlinkfile"/>
              </a:rPr>
              <a:t>UF Health </a:t>
            </a:r>
            <a:r>
              <a:rPr lang="en-US" sz="1200" b="1" dirty="0" err="1">
                <a:hlinkClick r:id="" action="ppaction://hlinkfile"/>
              </a:rPr>
              <a:t>Shands</a:t>
            </a:r>
            <a:r>
              <a:rPr lang="en-US" sz="1200" b="1" dirty="0">
                <a:hlinkClick r:id="" action="ppaction://hlinkfile"/>
              </a:rPr>
              <a:t> Psychiatric Hospital (Gainesville)</a:t>
            </a:r>
            <a:endParaRPr lang="en-US" sz="1200" b="1" dirty="0"/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1200" b="1" dirty="0">
                <a:hlinkClick r:id="" action="ppaction://hlinkfile"/>
              </a:rPr>
              <a:t>UF Health </a:t>
            </a:r>
            <a:r>
              <a:rPr lang="en-US" sz="1200" b="1" dirty="0" err="1">
                <a:hlinkClick r:id="" action="ppaction://hlinkfile"/>
              </a:rPr>
              <a:t>Shands</a:t>
            </a:r>
            <a:r>
              <a:rPr lang="en-US" sz="1200" b="1" dirty="0">
                <a:hlinkClick r:id="" action="ppaction://hlinkfile"/>
              </a:rPr>
              <a:t> Rehab Centers (Gainesville)</a:t>
            </a:r>
            <a:endParaRPr lang="en-US" sz="1200" b="1" dirty="0"/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1200" b="1" dirty="0">
                <a:hlinkClick r:id="" action="ppaction://hlinkfile"/>
              </a:rPr>
              <a:t>UF Health </a:t>
            </a:r>
            <a:r>
              <a:rPr lang="en-US" sz="1200" b="1" dirty="0" err="1">
                <a:hlinkClick r:id="" action="ppaction://hlinkfile"/>
              </a:rPr>
              <a:t>Shands</a:t>
            </a:r>
            <a:r>
              <a:rPr lang="en-US" sz="1200" b="1" dirty="0">
                <a:hlinkClick r:id="" action="ppaction://hlinkfile"/>
              </a:rPr>
              <a:t> </a:t>
            </a:r>
            <a:r>
              <a:rPr lang="en-US" sz="1200" b="1" dirty="0" err="1">
                <a:hlinkClick r:id="" action="ppaction://hlinkfile"/>
              </a:rPr>
              <a:t>HomeCare</a:t>
            </a:r>
            <a:r>
              <a:rPr lang="en-US" sz="1200" b="1" dirty="0">
                <a:hlinkClick r:id="" action="ppaction://hlinkfile"/>
              </a:rPr>
              <a:t> and </a:t>
            </a:r>
            <a:r>
              <a:rPr lang="en-US" sz="1200" b="1" dirty="0" err="1">
                <a:hlinkClick r:id="" action="ppaction://hlinkfile"/>
              </a:rPr>
              <a:t>Shands</a:t>
            </a:r>
            <a:r>
              <a:rPr lang="en-US" sz="1200" b="1" dirty="0">
                <a:hlinkClick r:id="" action="ppaction://hlinkfile"/>
              </a:rPr>
              <a:t> Jacksonville Home Health (Gainesville and Jacksonville)</a:t>
            </a:r>
            <a:endParaRPr lang="en-US" sz="1200" b="1" dirty="0"/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1200" b="1" dirty="0">
                <a:hlinkClick r:id="" action="ppaction://hlinkfile"/>
              </a:rPr>
              <a:t>UF Health Physicians (Gainesville and Jacksonville)</a:t>
            </a:r>
            <a:endParaRPr lang="en-US" sz="1200" b="1" dirty="0"/>
          </a:p>
          <a:p>
            <a:pPr>
              <a:lnSpc>
                <a:spcPct val="120000"/>
              </a:lnSpc>
              <a:defRPr/>
            </a:pPr>
            <a:r>
              <a:rPr lang="en-US" sz="2100" dirty="0" err="1"/>
              <a:t>Shands</a:t>
            </a:r>
            <a:r>
              <a:rPr lang="en-US" sz="2100" dirty="0"/>
              <a:t> also owns a minority interest in three rural community hospitals in Lake City, Live Oak and Starke through a joint venture with Health Management Associates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en-US" sz="1200" b="1" dirty="0">
              <a:hlinkClick r:id="rId4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1200" b="1" dirty="0" err="1">
                <a:hlinkClick r:id="rId4"/>
              </a:rPr>
              <a:t>Shands</a:t>
            </a:r>
            <a:r>
              <a:rPr lang="en-US" sz="1200" b="1" dirty="0">
                <a:hlinkClick r:id="rId4"/>
              </a:rPr>
              <a:t> Lake Shore Regional Medical Center</a:t>
            </a:r>
            <a:endParaRPr lang="en-US" sz="1200" b="1" dirty="0"/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1200" b="1" dirty="0" err="1">
                <a:hlinkClick r:id="rId5"/>
              </a:rPr>
              <a:t>Shands</a:t>
            </a:r>
            <a:r>
              <a:rPr lang="en-US" sz="1200" b="1" dirty="0">
                <a:hlinkClick r:id="rId5"/>
              </a:rPr>
              <a:t> Live Oak Regional Medical Center</a:t>
            </a:r>
            <a:endParaRPr lang="en-US" sz="1200" b="1" dirty="0"/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1200" b="1" dirty="0" err="1">
                <a:hlinkClick r:id="rId6"/>
              </a:rPr>
              <a:t>Shands</a:t>
            </a:r>
            <a:r>
              <a:rPr lang="en-US" sz="1200" b="1" dirty="0">
                <a:hlinkClick r:id="rId6"/>
              </a:rPr>
              <a:t> Starke Regional Medical Center</a:t>
            </a:r>
            <a:endParaRPr lang="en-US" sz="1200" b="1" dirty="0"/>
          </a:p>
          <a:p>
            <a:pPr marL="274006" lvl="1" indent="0">
              <a:buNone/>
              <a:defRPr/>
            </a:pPr>
            <a:r>
              <a:rPr lang="en-US" sz="1200" dirty="0"/>
              <a:t>				</a:t>
            </a:r>
            <a:r>
              <a:rPr lang="en-US" sz="1200" dirty="0" smtClean="0"/>
              <a:t>                                                </a:t>
            </a:r>
            <a:r>
              <a:rPr lang="en-US" dirty="0" smtClean="0"/>
              <a:t>And </a:t>
            </a:r>
            <a:r>
              <a:rPr lang="en-US" dirty="0"/>
              <a:t>growing as we speak…..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97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Core Values</a:t>
            </a:r>
          </a:p>
        </p:txBody>
      </p:sp>
      <p:sp>
        <p:nvSpPr>
          <p:cNvPr id="4" name="Subtitle 11"/>
          <p:cNvSpPr txBox="1">
            <a:spLocks/>
          </p:cNvSpPr>
          <p:nvPr/>
        </p:nvSpPr>
        <p:spPr>
          <a:xfrm>
            <a:off x="609600" y="1824316"/>
            <a:ext cx="8077200" cy="4419600"/>
          </a:xfrm>
          <a:prstGeom prst="rect">
            <a:avLst/>
          </a:prstGeom>
        </p:spPr>
        <p:txBody>
          <a:bodyPr vert="horz">
            <a:normAutofit fontScale="47500" lnSpcReduction="20000"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4000" b="1" i="1" dirty="0"/>
              <a:t>At UF Health, our core institutional values are centered around our commitment to our patients and our role in the communities we serve:</a:t>
            </a:r>
          </a:p>
          <a:p>
            <a:pPr marL="114300">
              <a:defRPr/>
            </a:pPr>
            <a:endParaRPr lang="en-US" sz="4000" b="1" i="1" dirty="0"/>
          </a:p>
          <a:p>
            <a:pPr>
              <a:buFont typeface="Arial" pitchFamily="34" charset="0"/>
              <a:buChar char="•"/>
              <a:defRPr/>
            </a:pPr>
            <a:r>
              <a:rPr lang="en-US" sz="4000" dirty="0"/>
              <a:t>Accountability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4000" dirty="0"/>
              <a:t>Collaboration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4000" dirty="0"/>
              <a:t>Compassion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4000" dirty="0"/>
              <a:t>Competence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4000" dirty="0"/>
              <a:t>Communication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4000" dirty="0"/>
              <a:t>Creativity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4000" dirty="0"/>
              <a:t>Empowerment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4000" dirty="0"/>
              <a:t>Excellence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4000" dirty="0"/>
              <a:t>Integrity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4000" dirty="0"/>
              <a:t>Respect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4000" dirty="0"/>
              <a:t>Trust</a:t>
            </a:r>
          </a:p>
          <a:p>
            <a:pPr marL="342900" indent="-342900">
              <a:buFont typeface="Wingdings" pitchFamily="2" charset="2"/>
              <a:buChar char="n"/>
            </a:pP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858" y="2656449"/>
            <a:ext cx="3429000" cy="3323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711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UF Health &amp; ORACLE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3" b="12493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64941" y="4960138"/>
            <a:ext cx="2776773" cy="1463040"/>
          </a:xfrm>
        </p:spPr>
        <p:txBody>
          <a:bodyPr>
            <a:normAutofit/>
          </a:bodyPr>
          <a:lstStyle/>
          <a:p>
            <a:r>
              <a:rPr lang="en-US" sz="1200" dirty="0" err="1"/>
              <a:t>Peoplesoft</a:t>
            </a:r>
            <a:r>
              <a:rPr lang="en-US" sz="1200" dirty="0"/>
              <a:t> Innovator </a:t>
            </a:r>
            <a:r>
              <a:rPr lang="en-US" sz="1200" dirty="0" smtClean="0"/>
              <a:t>Award 2017 &amp; 2019</a:t>
            </a:r>
            <a:endParaRPr lang="en-US" sz="1200" dirty="0"/>
          </a:p>
          <a:p>
            <a:r>
              <a:rPr lang="en-US" sz="1200" dirty="0"/>
              <a:t>HCM Version 9.2 / 8.55 PUM 23</a:t>
            </a:r>
          </a:p>
          <a:p>
            <a:r>
              <a:rPr lang="en-US" sz="1200" dirty="0"/>
              <a:t>FSCM Version 9.2 / 8.56 PUM 25</a:t>
            </a:r>
          </a:p>
        </p:txBody>
      </p:sp>
    </p:spTree>
    <p:extLst>
      <p:ext uri="{BB962C8B-B14F-4D97-AF65-F5344CB8AC3E}">
        <p14:creationId xmlns:p14="http://schemas.microsoft.com/office/powerpoint/2010/main" val="334897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HCM and FSCM Modules</a:t>
            </a:r>
          </a:p>
        </p:txBody>
      </p:sp>
      <p:sp>
        <p:nvSpPr>
          <p:cNvPr id="5" name="Rounded Rectangle 4"/>
          <p:cNvSpPr/>
          <p:nvPr/>
        </p:nvSpPr>
        <p:spPr>
          <a:xfrm rot="2700000">
            <a:off x="1499246" y="2258382"/>
            <a:ext cx="2146155" cy="214615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100675" y="2292883"/>
            <a:ext cx="568059" cy="56805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33745" y="2645157"/>
            <a:ext cx="205999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Human Capital Management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Recruitment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Payroll for NA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Benefits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Compensation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Core HR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Occupational Health</a:t>
            </a:r>
          </a:p>
        </p:txBody>
      </p:sp>
      <p:sp>
        <p:nvSpPr>
          <p:cNvPr id="17" name="Rounded Rectangle 16"/>
          <p:cNvSpPr/>
          <p:nvPr/>
        </p:nvSpPr>
        <p:spPr>
          <a:xfrm rot="2700000">
            <a:off x="3316481" y="3996429"/>
            <a:ext cx="2146155" cy="214615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96291" y="4030930"/>
            <a:ext cx="568059" cy="56805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394525" y="4330950"/>
            <a:ext cx="20599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Supply Chain Management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Purchasing 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Inventory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Materials Management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Contracts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Strategic Sourcing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Procurement</a:t>
            </a:r>
          </a:p>
        </p:txBody>
      </p:sp>
      <p:sp>
        <p:nvSpPr>
          <p:cNvPr id="20" name="Rounded Rectangle 19"/>
          <p:cNvSpPr/>
          <p:nvPr/>
        </p:nvSpPr>
        <p:spPr>
          <a:xfrm rot="2700000">
            <a:off x="5223916" y="2194599"/>
            <a:ext cx="2146155" cy="214615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903726" y="2229100"/>
            <a:ext cx="568059" cy="56805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10670" y="2581374"/>
            <a:ext cx="205999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Financials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Accounts Payables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Account Receivables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Asset Managements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Project Costing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General Ledger</a:t>
            </a:r>
          </a:p>
        </p:txBody>
      </p:sp>
    </p:spTree>
    <p:extLst>
      <p:ext uri="{BB962C8B-B14F-4D97-AF65-F5344CB8AC3E}">
        <p14:creationId xmlns:p14="http://schemas.microsoft.com/office/powerpoint/2010/main" val="241066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156" y="822649"/>
            <a:ext cx="6659543" cy="103517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ahoma" panose="020B0604030504040204" pitchFamily="34" charset="0"/>
                <a:cs typeface="Tahoma" panose="020B0604030504040204" pitchFamily="34" charset="0"/>
              </a:rPr>
              <a:t>Why AUTOMATED CONFIGURATION?</a:t>
            </a:r>
            <a:br>
              <a:rPr lang="en-US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700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ahoma" panose="020B0604030504040204" pitchFamily="34" charset="0"/>
                <a:cs typeface="Tahoma" panose="020B0604030504040204" pitchFamily="34" charset="0"/>
              </a:rPr>
              <a:t>Key </a:t>
            </a:r>
            <a:r>
              <a:rPr lang="en-US" sz="2700" dirty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ahoma" panose="020B0604030504040204" pitchFamily="34" charset="0"/>
                <a:cs typeface="Tahoma" panose="020B0604030504040204" pitchFamily="34" charset="0"/>
              </a:rPr>
              <a:t>Considerations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4156" y="1931866"/>
            <a:ext cx="7945929" cy="4046903"/>
          </a:xfrm>
        </p:spPr>
        <p:txBody>
          <a:bodyPr>
            <a:noAutofit/>
          </a:bodyPr>
          <a:lstStyle/>
          <a:p>
            <a:r>
              <a:rPr lang="en-US" sz="1800" dirty="0" smtClean="0"/>
              <a:t>Manual post-database refresh steps are very time consuming. Renaming Integration Broker nodes require bringing up server, renaming node, stopping application server, </a:t>
            </a:r>
            <a:r>
              <a:rPr lang="en-US" sz="1800" dirty="0" err="1" smtClean="0"/>
              <a:t>etc</a:t>
            </a:r>
            <a:r>
              <a:rPr lang="en-US" sz="1800" dirty="0" smtClean="0"/>
              <a:t> etc. How can we automate as much as possible to save us time?</a:t>
            </a:r>
            <a:endParaRPr lang="en-US" sz="1800" dirty="0"/>
          </a:p>
          <a:p>
            <a:r>
              <a:rPr lang="en-US" sz="1800" dirty="0" smtClean="0"/>
              <a:t>Leverage PeopleSoft delivered tools where possible.</a:t>
            </a:r>
            <a:endParaRPr lang="en-US" sz="1800" dirty="0"/>
          </a:p>
          <a:p>
            <a:r>
              <a:rPr lang="en-US" sz="1800" dirty="0" smtClean="0"/>
              <a:t>Returning the refreshed database to our customers as quickly as possible.</a:t>
            </a:r>
          </a:p>
          <a:p>
            <a:r>
              <a:rPr lang="en-US" sz="1800" dirty="0" smtClean="0"/>
              <a:t>Learning those capabilities internally.</a:t>
            </a:r>
          </a:p>
          <a:p>
            <a:r>
              <a:rPr lang="en-US" sz="1800" dirty="0" smtClean="0"/>
              <a:t>Our current uses are:</a:t>
            </a:r>
          </a:p>
          <a:p>
            <a:pPr lvl="1"/>
            <a:r>
              <a:rPr lang="en-US" sz="1200" dirty="0" smtClean="0"/>
              <a:t>Integration Broker (Rename, configure settings, configure gateway, active domains)</a:t>
            </a:r>
          </a:p>
          <a:p>
            <a:pPr lvl="1"/>
            <a:r>
              <a:rPr lang="en-US" sz="1200" dirty="0" smtClean="0"/>
              <a:t>Report Nodes</a:t>
            </a:r>
          </a:p>
          <a:p>
            <a:pPr lvl="1"/>
            <a:r>
              <a:rPr lang="en-US" sz="1200" dirty="0" smtClean="0"/>
              <a:t>Search Server connectivity and configuration. </a:t>
            </a:r>
            <a:r>
              <a:rPr lang="en-US" sz="1200" dirty="0" err="1" smtClean="0"/>
              <a:t>Undeploy</a:t>
            </a:r>
            <a:r>
              <a:rPr lang="en-US" sz="1200" dirty="0" smtClean="0"/>
              <a:t>, Deploy, and Index of the search indexes we use on a daily basis.</a:t>
            </a:r>
          </a:p>
          <a:p>
            <a:pPr lvl="1"/>
            <a:r>
              <a:rPr lang="en-US" sz="1200" dirty="0" smtClean="0"/>
              <a:t>Ren Server and Ren Cluster configuration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59757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Alliance">
      <a:dk1>
        <a:sysClr val="windowText" lastClr="000000"/>
      </a:dk1>
      <a:lt1>
        <a:sysClr val="window" lastClr="FFFFFF"/>
      </a:lt1>
      <a:dk2>
        <a:srgbClr val="242852"/>
      </a:dk2>
      <a:lt2>
        <a:srgbClr val="8BD6F6"/>
      </a:lt2>
      <a:accent1>
        <a:srgbClr val="1B75BB"/>
      </a:accent1>
      <a:accent2>
        <a:srgbClr val="1B75BB"/>
      </a:accent2>
      <a:accent3>
        <a:srgbClr val="C0D7EC"/>
      </a:accent3>
      <a:accent4>
        <a:srgbClr val="A5A5A5"/>
      </a:accent4>
      <a:accent5>
        <a:srgbClr val="92D050"/>
      </a:accent5>
      <a:accent6>
        <a:srgbClr val="002060"/>
      </a:accent6>
      <a:hlink>
        <a:srgbClr val="1B75BB"/>
      </a:hlink>
      <a:folHlink>
        <a:srgbClr val="7EB2E6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Alliance">
    <a:dk1>
      <a:sysClr val="windowText" lastClr="000000"/>
    </a:dk1>
    <a:lt1>
      <a:sysClr val="window" lastClr="FFFFFF"/>
    </a:lt1>
    <a:dk2>
      <a:srgbClr val="242852"/>
    </a:dk2>
    <a:lt2>
      <a:srgbClr val="8BD6F6"/>
    </a:lt2>
    <a:accent1>
      <a:srgbClr val="1B75BB"/>
    </a:accent1>
    <a:accent2>
      <a:srgbClr val="1B75BB"/>
    </a:accent2>
    <a:accent3>
      <a:srgbClr val="C0D7EC"/>
    </a:accent3>
    <a:accent4>
      <a:srgbClr val="A5A5A5"/>
    </a:accent4>
    <a:accent5>
      <a:srgbClr val="92D050"/>
    </a:accent5>
    <a:accent6>
      <a:srgbClr val="002060"/>
    </a:accent6>
    <a:hlink>
      <a:srgbClr val="1B75BB"/>
    </a:hlink>
    <a:folHlink>
      <a:srgbClr val="7EB2E6"/>
    </a:folHlink>
  </a:clrScheme>
</a:themeOverride>
</file>

<file path=ppt/theme/themeOverride10.xml><?xml version="1.0" encoding="utf-8"?>
<a:themeOverride xmlns:a="http://schemas.openxmlformats.org/drawingml/2006/main">
  <a:clrScheme name="Alliance">
    <a:dk1>
      <a:sysClr val="windowText" lastClr="000000"/>
    </a:dk1>
    <a:lt1>
      <a:sysClr val="window" lastClr="FFFFFF"/>
    </a:lt1>
    <a:dk2>
      <a:srgbClr val="242852"/>
    </a:dk2>
    <a:lt2>
      <a:srgbClr val="8BD6F6"/>
    </a:lt2>
    <a:accent1>
      <a:srgbClr val="1B75BB"/>
    </a:accent1>
    <a:accent2>
      <a:srgbClr val="1B75BB"/>
    </a:accent2>
    <a:accent3>
      <a:srgbClr val="C0D7EC"/>
    </a:accent3>
    <a:accent4>
      <a:srgbClr val="A5A5A5"/>
    </a:accent4>
    <a:accent5>
      <a:srgbClr val="92D050"/>
    </a:accent5>
    <a:accent6>
      <a:srgbClr val="002060"/>
    </a:accent6>
    <a:hlink>
      <a:srgbClr val="1B75BB"/>
    </a:hlink>
    <a:folHlink>
      <a:srgbClr val="7EB2E6"/>
    </a:folHlink>
  </a:clrScheme>
</a:themeOverride>
</file>

<file path=ppt/theme/themeOverride11.xml><?xml version="1.0" encoding="utf-8"?>
<a:themeOverride xmlns:a="http://schemas.openxmlformats.org/drawingml/2006/main">
  <a:clrScheme name="Alliance">
    <a:dk1>
      <a:sysClr val="windowText" lastClr="000000"/>
    </a:dk1>
    <a:lt1>
      <a:sysClr val="window" lastClr="FFFFFF"/>
    </a:lt1>
    <a:dk2>
      <a:srgbClr val="242852"/>
    </a:dk2>
    <a:lt2>
      <a:srgbClr val="8BD6F6"/>
    </a:lt2>
    <a:accent1>
      <a:srgbClr val="1B75BB"/>
    </a:accent1>
    <a:accent2>
      <a:srgbClr val="1B75BB"/>
    </a:accent2>
    <a:accent3>
      <a:srgbClr val="C0D7EC"/>
    </a:accent3>
    <a:accent4>
      <a:srgbClr val="A5A5A5"/>
    </a:accent4>
    <a:accent5>
      <a:srgbClr val="92D050"/>
    </a:accent5>
    <a:accent6>
      <a:srgbClr val="002060"/>
    </a:accent6>
    <a:hlink>
      <a:srgbClr val="1B75BB"/>
    </a:hlink>
    <a:folHlink>
      <a:srgbClr val="7EB2E6"/>
    </a:folHlink>
  </a:clrScheme>
</a:themeOverride>
</file>

<file path=ppt/theme/themeOverride12.xml><?xml version="1.0" encoding="utf-8"?>
<a:themeOverride xmlns:a="http://schemas.openxmlformats.org/drawingml/2006/main">
  <a:clrScheme name="Alliance">
    <a:dk1>
      <a:sysClr val="windowText" lastClr="000000"/>
    </a:dk1>
    <a:lt1>
      <a:sysClr val="window" lastClr="FFFFFF"/>
    </a:lt1>
    <a:dk2>
      <a:srgbClr val="242852"/>
    </a:dk2>
    <a:lt2>
      <a:srgbClr val="8BD6F6"/>
    </a:lt2>
    <a:accent1>
      <a:srgbClr val="1B75BB"/>
    </a:accent1>
    <a:accent2>
      <a:srgbClr val="1B75BB"/>
    </a:accent2>
    <a:accent3>
      <a:srgbClr val="C0D7EC"/>
    </a:accent3>
    <a:accent4>
      <a:srgbClr val="A5A5A5"/>
    </a:accent4>
    <a:accent5>
      <a:srgbClr val="92D050"/>
    </a:accent5>
    <a:accent6>
      <a:srgbClr val="002060"/>
    </a:accent6>
    <a:hlink>
      <a:srgbClr val="1B75BB"/>
    </a:hlink>
    <a:folHlink>
      <a:srgbClr val="7EB2E6"/>
    </a:folHlink>
  </a:clrScheme>
</a:themeOverride>
</file>

<file path=ppt/theme/themeOverride13.xml><?xml version="1.0" encoding="utf-8"?>
<a:themeOverride xmlns:a="http://schemas.openxmlformats.org/drawingml/2006/main">
  <a:clrScheme name="Alliance">
    <a:dk1>
      <a:sysClr val="windowText" lastClr="000000"/>
    </a:dk1>
    <a:lt1>
      <a:sysClr val="window" lastClr="FFFFFF"/>
    </a:lt1>
    <a:dk2>
      <a:srgbClr val="242852"/>
    </a:dk2>
    <a:lt2>
      <a:srgbClr val="8BD6F6"/>
    </a:lt2>
    <a:accent1>
      <a:srgbClr val="1B75BB"/>
    </a:accent1>
    <a:accent2>
      <a:srgbClr val="1B75BB"/>
    </a:accent2>
    <a:accent3>
      <a:srgbClr val="C0D7EC"/>
    </a:accent3>
    <a:accent4>
      <a:srgbClr val="A5A5A5"/>
    </a:accent4>
    <a:accent5>
      <a:srgbClr val="92D050"/>
    </a:accent5>
    <a:accent6>
      <a:srgbClr val="002060"/>
    </a:accent6>
    <a:hlink>
      <a:srgbClr val="1B75BB"/>
    </a:hlink>
    <a:folHlink>
      <a:srgbClr val="7EB2E6"/>
    </a:folHlink>
  </a:clrScheme>
</a:themeOverride>
</file>

<file path=ppt/theme/themeOverride14.xml><?xml version="1.0" encoding="utf-8"?>
<a:themeOverride xmlns:a="http://schemas.openxmlformats.org/drawingml/2006/main">
  <a:clrScheme name="Alliance">
    <a:dk1>
      <a:sysClr val="windowText" lastClr="000000"/>
    </a:dk1>
    <a:lt1>
      <a:sysClr val="window" lastClr="FFFFFF"/>
    </a:lt1>
    <a:dk2>
      <a:srgbClr val="242852"/>
    </a:dk2>
    <a:lt2>
      <a:srgbClr val="8BD6F6"/>
    </a:lt2>
    <a:accent1>
      <a:srgbClr val="1B75BB"/>
    </a:accent1>
    <a:accent2>
      <a:srgbClr val="1B75BB"/>
    </a:accent2>
    <a:accent3>
      <a:srgbClr val="C0D7EC"/>
    </a:accent3>
    <a:accent4>
      <a:srgbClr val="A5A5A5"/>
    </a:accent4>
    <a:accent5>
      <a:srgbClr val="92D050"/>
    </a:accent5>
    <a:accent6>
      <a:srgbClr val="002060"/>
    </a:accent6>
    <a:hlink>
      <a:srgbClr val="1B75BB"/>
    </a:hlink>
    <a:folHlink>
      <a:srgbClr val="7EB2E6"/>
    </a:folHlink>
  </a:clrScheme>
</a:themeOverride>
</file>

<file path=ppt/theme/themeOverride15.xml><?xml version="1.0" encoding="utf-8"?>
<a:themeOverride xmlns:a="http://schemas.openxmlformats.org/drawingml/2006/main">
  <a:clrScheme name="Alliance">
    <a:dk1>
      <a:sysClr val="windowText" lastClr="000000"/>
    </a:dk1>
    <a:lt1>
      <a:sysClr val="window" lastClr="FFFFFF"/>
    </a:lt1>
    <a:dk2>
      <a:srgbClr val="242852"/>
    </a:dk2>
    <a:lt2>
      <a:srgbClr val="8BD6F6"/>
    </a:lt2>
    <a:accent1>
      <a:srgbClr val="1B75BB"/>
    </a:accent1>
    <a:accent2>
      <a:srgbClr val="1B75BB"/>
    </a:accent2>
    <a:accent3>
      <a:srgbClr val="C0D7EC"/>
    </a:accent3>
    <a:accent4>
      <a:srgbClr val="A5A5A5"/>
    </a:accent4>
    <a:accent5>
      <a:srgbClr val="92D050"/>
    </a:accent5>
    <a:accent6>
      <a:srgbClr val="002060"/>
    </a:accent6>
    <a:hlink>
      <a:srgbClr val="1B75BB"/>
    </a:hlink>
    <a:folHlink>
      <a:srgbClr val="7EB2E6"/>
    </a:folHlink>
  </a:clrScheme>
</a:themeOverride>
</file>

<file path=ppt/theme/themeOverride2.xml><?xml version="1.0" encoding="utf-8"?>
<a:themeOverride xmlns:a="http://schemas.openxmlformats.org/drawingml/2006/main">
  <a:clrScheme name="Alliance">
    <a:dk1>
      <a:sysClr val="windowText" lastClr="000000"/>
    </a:dk1>
    <a:lt1>
      <a:sysClr val="window" lastClr="FFFFFF"/>
    </a:lt1>
    <a:dk2>
      <a:srgbClr val="242852"/>
    </a:dk2>
    <a:lt2>
      <a:srgbClr val="8BD6F6"/>
    </a:lt2>
    <a:accent1>
      <a:srgbClr val="1B75BB"/>
    </a:accent1>
    <a:accent2>
      <a:srgbClr val="1B75BB"/>
    </a:accent2>
    <a:accent3>
      <a:srgbClr val="C0D7EC"/>
    </a:accent3>
    <a:accent4>
      <a:srgbClr val="A5A5A5"/>
    </a:accent4>
    <a:accent5>
      <a:srgbClr val="92D050"/>
    </a:accent5>
    <a:accent6>
      <a:srgbClr val="002060"/>
    </a:accent6>
    <a:hlink>
      <a:srgbClr val="1B75BB"/>
    </a:hlink>
    <a:folHlink>
      <a:srgbClr val="7EB2E6"/>
    </a:folHlink>
  </a:clrScheme>
</a:themeOverride>
</file>

<file path=ppt/theme/themeOverride3.xml><?xml version="1.0" encoding="utf-8"?>
<a:themeOverride xmlns:a="http://schemas.openxmlformats.org/drawingml/2006/main">
  <a:clrScheme name="Alliance">
    <a:dk1>
      <a:sysClr val="windowText" lastClr="000000"/>
    </a:dk1>
    <a:lt1>
      <a:sysClr val="window" lastClr="FFFFFF"/>
    </a:lt1>
    <a:dk2>
      <a:srgbClr val="242852"/>
    </a:dk2>
    <a:lt2>
      <a:srgbClr val="8BD6F6"/>
    </a:lt2>
    <a:accent1>
      <a:srgbClr val="1B75BB"/>
    </a:accent1>
    <a:accent2>
      <a:srgbClr val="1B75BB"/>
    </a:accent2>
    <a:accent3>
      <a:srgbClr val="C0D7EC"/>
    </a:accent3>
    <a:accent4>
      <a:srgbClr val="A5A5A5"/>
    </a:accent4>
    <a:accent5>
      <a:srgbClr val="92D050"/>
    </a:accent5>
    <a:accent6>
      <a:srgbClr val="002060"/>
    </a:accent6>
    <a:hlink>
      <a:srgbClr val="1B75BB"/>
    </a:hlink>
    <a:folHlink>
      <a:srgbClr val="7EB2E6"/>
    </a:folHlink>
  </a:clrScheme>
</a:themeOverride>
</file>

<file path=ppt/theme/themeOverride4.xml><?xml version="1.0" encoding="utf-8"?>
<a:themeOverride xmlns:a="http://schemas.openxmlformats.org/drawingml/2006/main">
  <a:clrScheme name="Alliance">
    <a:dk1>
      <a:sysClr val="windowText" lastClr="000000"/>
    </a:dk1>
    <a:lt1>
      <a:sysClr val="window" lastClr="FFFFFF"/>
    </a:lt1>
    <a:dk2>
      <a:srgbClr val="242852"/>
    </a:dk2>
    <a:lt2>
      <a:srgbClr val="8BD6F6"/>
    </a:lt2>
    <a:accent1>
      <a:srgbClr val="1B75BB"/>
    </a:accent1>
    <a:accent2>
      <a:srgbClr val="1B75BB"/>
    </a:accent2>
    <a:accent3>
      <a:srgbClr val="C0D7EC"/>
    </a:accent3>
    <a:accent4>
      <a:srgbClr val="A5A5A5"/>
    </a:accent4>
    <a:accent5>
      <a:srgbClr val="92D050"/>
    </a:accent5>
    <a:accent6>
      <a:srgbClr val="002060"/>
    </a:accent6>
    <a:hlink>
      <a:srgbClr val="1B75BB"/>
    </a:hlink>
    <a:folHlink>
      <a:srgbClr val="7EB2E6"/>
    </a:folHlink>
  </a:clrScheme>
</a:themeOverride>
</file>

<file path=ppt/theme/themeOverride5.xml><?xml version="1.0" encoding="utf-8"?>
<a:themeOverride xmlns:a="http://schemas.openxmlformats.org/drawingml/2006/main">
  <a:clrScheme name="Alliance">
    <a:dk1>
      <a:sysClr val="windowText" lastClr="000000"/>
    </a:dk1>
    <a:lt1>
      <a:sysClr val="window" lastClr="FFFFFF"/>
    </a:lt1>
    <a:dk2>
      <a:srgbClr val="242852"/>
    </a:dk2>
    <a:lt2>
      <a:srgbClr val="8BD6F6"/>
    </a:lt2>
    <a:accent1>
      <a:srgbClr val="1B75BB"/>
    </a:accent1>
    <a:accent2>
      <a:srgbClr val="1B75BB"/>
    </a:accent2>
    <a:accent3>
      <a:srgbClr val="C0D7EC"/>
    </a:accent3>
    <a:accent4>
      <a:srgbClr val="A5A5A5"/>
    </a:accent4>
    <a:accent5>
      <a:srgbClr val="92D050"/>
    </a:accent5>
    <a:accent6>
      <a:srgbClr val="002060"/>
    </a:accent6>
    <a:hlink>
      <a:srgbClr val="1B75BB"/>
    </a:hlink>
    <a:folHlink>
      <a:srgbClr val="7EB2E6"/>
    </a:folHlink>
  </a:clrScheme>
</a:themeOverride>
</file>

<file path=ppt/theme/themeOverride6.xml><?xml version="1.0" encoding="utf-8"?>
<a:themeOverride xmlns:a="http://schemas.openxmlformats.org/drawingml/2006/main">
  <a:clrScheme name="Alliance">
    <a:dk1>
      <a:sysClr val="windowText" lastClr="000000"/>
    </a:dk1>
    <a:lt1>
      <a:sysClr val="window" lastClr="FFFFFF"/>
    </a:lt1>
    <a:dk2>
      <a:srgbClr val="242852"/>
    </a:dk2>
    <a:lt2>
      <a:srgbClr val="8BD6F6"/>
    </a:lt2>
    <a:accent1>
      <a:srgbClr val="1B75BB"/>
    </a:accent1>
    <a:accent2>
      <a:srgbClr val="1B75BB"/>
    </a:accent2>
    <a:accent3>
      <a:srgbClr val="C0D7EC"/>
    </a:accent3>
    <a:accent4>
      <a:srgbClr val="A5A5A5"/>
    </a:accent4>
    <a:accent5>
      <a:srgbClr val="92D050"/>
    </a:accent5>
    <a:accent6>
      <a:srgbClr val="002060"/>
    </a:accent6>
    <a:hlink>
      <a:srgbClr val="1B75BB"/>
    </a:hlink>
    <a:folHlink>
      <a:srgbClr val="7EB2E6"/>
    </a:folHlink>
  </a:clrScheme>
</a:themeOverride>
</file>

<file path=ppt/theme/themeOverride7.xml><?xml version="1.0" encoding="utf-8"?>
<a:themeOverride xmlns:a="http://schemas.openxmlformats.org/drawingml/2006/main">
  <a:clrScheme name="Alliance">
    <a:dk1>
      <a:sysClr val="windowText" lastClr="000000"/>
    </a:dk1>
    <a:lt1>
      <a:sysClr val="window" lastClr="FFFFFF"/>
    </a:lt1>
    <a:dk2>
      <a:srgbClr val="242852"/>
    </a:dk2>
    <a:lt2>
      <a:srgbClr val="8BD6F6"/>
    </a:lt2>
    <a:accent1>
      <a:srgbClr val="1B75BB"/>
    </a:accent1>
    <a:accent2>
      <a:srgbClr val="1B75BB"/>
    </a:accent2>
    <a:accent3>
      <a:srgbClr val="C0D7EC"/>
    </a:accent3>
    <a:accent4>
      <a:srgbClr val="A5A5A5"/>
    </a:accent4>
    <a:accent5>
      <a:srgbClr val="92D050"/>
    </a:accent5>
    <a:accent6>
      <a:srgbClr val="002060"/>
    </a:accent6>
    <a:hlink>
      <a:srgbClr val="1B75BB"/>
    </a:hlink>
    <a:folHlink>
      <a:srgbClr val="7EB2E6"/>
    </a:folHlink>
  </a:clrScheme>
</a:themeOverride>
</file>

<file path=ppt/theme/themeOverride8.xml><?xml version="1.0" encoding="utf-8"?>
<a:themeOverride xmlns:a="http://schemas.openxmlformats.org/drawingml/2006/main">
  <a:clrScheme name="Alliance">
    <a:dk1>
      <a:sysClr val="windowText" lastClr="000000"/>
    </a:dk1>
    <a:lt1>
      <a:sysClr val="window" lastClr="FFFFFF"/>
    </a:lt1>
    <a:dk2>
      <a:srgbClr val="242852"/>
    </a:dk2>
    <a:lt2>
      <a:srgbClr val="8BD6F6"/>
    </a:lt2>
    <a:accent1>
      <a:srgbClr val="1B75BB"/>
    </a:accent1>
    <a:accent2>
      <a:srgbClr val="1B75BB"/>
    </a:accent2>
    <a:accent3>
      <a:srgbClr val="C0D7EC"/>
    </a:accent3>
    <a:accent4>
      <a:srgbClr val="A5A5A5"/>
    </a:accent4>
    <a:accent5>
      <a:srgbClr val="92D050"/>
    </a:accent5>
    <a:accent6>
      <a:srgbClr val="002060"/>
    </a:accent6>
    <a:hlink>
      <a:srgbClr val="1B75BB"/>
    </a:hlink>
    <a:folHlink>
      <a:srgbClr val="7EB2E6"/>
    </a:folHlink>
  </a:clrScheme>
</a:themeOverride>
</file>

<file path=ppt/theme/themeOverride9.xml><?xml version="1.0" encoding="utf-8"?>
<a:themeOverride xmlns:a="http://schemas.openxmlformats.org/drawingml/2006/main">
  <a:clrScheme name="Alliance">
    <a:dk1>
      <a:sysClr val="windowText" lastClr="000000"/>
    </a:dk1>
    <a:lt1>
      <a:sysClr val="window" lastClr="FFFFFF"/>
    </a:lt1>
    <a:dk2>
      <a:srgbClr val="242852"/>
    </a:dk2>
    <a:lt2>
      <a:srgbClr val="8BD6F6"/>
    </a:lt2>
    <a:accent1>
      <a:srgbClr val="1B75BB"/>
    </a:accent1>
    <a:accent2>
      <a:srgbClr val="1B75BB"/>
    </a:accent2>
    <a:accent3>
      <a:srgbClr val="C0D7EC"/>
    </a:accent3>
    <a:accent4>
      <a:srgbClr val="A5A5A5"/>
    </a:accent4>
    <a:accent5>
      <a:srgbClr val="92D050"/>
    </a:accent5>
    <a:accent6>
      <a:srgbClr val="002060"/>
    </a:accent6>
    <a:hlink>
      <a:srgbClr val="1B75BB"/>
    </a:hlink>
    <a:folHlink>
      <a:srgbClr val="7EB2E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12447</TotalTime>
  <Words>1337</Words>
  <Application>Microsoft Office PowerPoint</Application>
  <PresentationFormat>On-screen Show (4:3)</PresentationFormat>
  <Paragraphs>229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Tahoma</vt:lpstr>
      <vt:lpstr>Tw Cen MT</vt:lpstr>
      <vt:lpstr>Tw Cen MT Condensed</vt:lpstr>
      <vt:lpstr>Wingdings</vt:lpstr>
      <vt:lpstr>Wingdings 3</vt:lpstr>
      <vt:lpstr>Integral</vt:lpstr>
      <vt:lpstr>ACM Database Refresh strategy at University of Florida Health  Discuss Fluid capabilities and bolt-on customizations </vt:lpstr>
      <vt:lpstr>presenters</vt:lpstr>
      <vt:lpstr>Agenda</vt:lpstr>
      <vt:lpstr>UF Health Overview</vt:lpstr>
      <vt:lpstr> UF Health Facts</vt:lpstr>
      <vt:lpstr>Our Core Values</vt:lpstr>
      <vt:lpstr>UF Health &amp; ORACLE</vt:lpstr>
      <vt:lpstr>Active HCM and FSCM Modules</vt:lpstr>
      <vt:lpstr>Why AUTOMATED CONFIGURATION? Key Considerations</vt:lpstr>
      <vt:lpstr>   What Have I GOT myself into?</vt:lpstr>
      <vt:lpstr>How do I get started?</vt:lpstr>
      <vt:lpstr>ACM in app Designer</vt:lpstr>
      <vt:lpstr>ACM ONLINE</vt:lpstr>
      <vt:lpstr>ACM ONLINE - continued</vt:lpstr>
      <vt:lpstr>Working with the template files</vt:lpstr>
      <vt:lpstr>Working with the template files</vt:lpstr>
      <vt:lpstr>   COMMAND LINE</vt:lpstr>
      <vt:lpstr>What about the hidden acm?</vt:lpstr>
      <vt:lpstr>Working with the hidden code</vt:lpstr>
      <vt:lpstr>Working with the hidden code</vt:lpstr>
      <vt:lpstr>Working with the hidden code</vt:lpstr>
      <vt:lpstr>Working with the hidden code</vt:lpstr>
      <vt:lpstr>Working with the hidden code</vt:lpstr>
      <vt:lpstr>Verification and details</vt:lpstr>
      <vt:lpstr>Verification and details</vt:lpstr>
      <vt:lpstr>IT WORKS!</vt:lpstr>
      <vt:lpstr>FUTURE GOALS</vt:lpstr>
      <vt:lpstr>Resources!</vt:lpstr>
      <vt:lpstr>Concluding thoughts</vt:lpstr>
      <vt:lpstr>presenters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</dc:title>
  <dc:creator>Amy Ewing</dc:creator>
  <cp:lastModifiedBy>Miller, David L.</cp:lastModifiedBy>
  <cp:revision>208</cp:revision>
  <dcterms:created xsi:type="dcterms:W3CDTF">2015-09-02T14:36:24Z</dcterms:created>
  <dcterms:modified xsi:type="dcterms:W3CDTF">2019-05-28T14:57:08Z</dcterms:modified>
</cp:coreProperties>
</file>